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256" r:id="rId2"/>
    <p:sldId id="257" r:id="rId3"/>
    <p:sldId id="259" r:id="rId4"/>
    <p:sldId id="264" r:id="rId5"/>
    <p:sldId id="258" r:id="rId6"/>
    <p:sldId id="311" r:id="rId7"/>
    <p:sldId id="313" r:id="rId8"/>
    <p:sldId id="314" r:id="rId9"/>
    <p:sldId id="261" r:id="rId10"/>
    <p:sldId id="315" r:id="rId11"/>
    <p:sldId id="312" r:id="rId12"/>
    <p:sldId id="265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Manrope" panose="020B0604020202020204" charset="0"/>
      <p:regular r:id="rId16"/>
      <p:bold r:id="rId17"/>
    </p:embeddedFont>
    <p:embeddedFont>
      <p:font typeface="Oxygen" panose="02000503000000000000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E727CB-B30D-465E-BF75-DD4B09FA7ABD}">
  <a:tblStyle styleId="{5DE727CB-B30D-465E-BF75-DD4B09FA7A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61151" autoAdjust="0"/>
  </p:normalViewPr>
  <p:slideViewPr>
    <p:cSldViewPr snapToGrid="0">
      <p:cViewPr varScale="1">
        <p:scale>
          <a:sx n="85" d="100"/>
          <a:sy n="85" d="100"/>
        </p:scale>
        <p:origin x="21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a5e1651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a5e1651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Здравствуйте, меня зовут Есенов Константин, я студент группы СМ7-13М. Сегодня я представляю вам свою НИР на тему: "Применение системы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мультиобъектного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трекинга в системах адаптивного круиз-контроля и автоматического экстренного торможения".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 данным Всемирной Организации Здравоохранения, на дорогах мира ежегодно гибнет 1,35 млн. человек. Это 8-я причина смерти для жителей Земли. Поэтому тема безопасности людей занимает одну из ведущих позиций.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-Развитие автономных автомобилей направлено на повышение безопасности и эффективности дорожного движения.</a:t>
            </a:r>
          </a:p>
          <a:p>
            <a:pPr marL="457200" indent="0" algn="just">
              <a:lnSpc>
                <a:spcPct val="150000"/>
              </a:lnSpc>
              <a:buNone/>
            </a:pP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Таким образом, на основании вышесказанного, можно сказать, что введение МОТ в систему АКК и АЭТ позволит: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Распознавать и отслеживать несколько объектов.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Адаптировать автомобиль к изменениям в дорожном трафике — MOT также может помогать в прогнозировании траекторий движения окружающих транспортных средств, что позволяет системе АКК 	  	предвидеть возможные изменения в движении и заранее адаптироваться к ним.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	• Принимать решение об экстренном торможении и изменении траектории движения — система, получая данные от MOT, получит возможность принимать решение об изменении скорости или траектории 	движения автомобиля, а также, об экстренном торможении для минимизации ущерба.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7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 итогам НИР был составлен план работ на ВКРМ: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 первом семестре был проведен анализ литературы и ознакомление с существующими методами детекции и отслеживания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Во втором семестре планируется разработка системы МОТ ее тренировка и настройка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 третьем семестре будет разработан алгоритм, который будет в дальнейшем использоваться в системах АКК и АЭТ.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В четвертом семестре планируется проведение экспериментов на математической модели.</a:t>
            </a:r>
          </a:p>
        </p:txBody>
      </p:sp>
    </p:spTree>
    <p:extLst>
      <p:ext uri="{BB962C8B-B14F-4D97-AF65-F5344CB8AC3E}">
        <p14:creationId xmlns:p14="http://schemas.microsoft.com/office/powerpoint/2010/main" val="409978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Таким образом, применение МОТ в системах АКК и АЭТ позволит повысить качество безопасность дорожного движения, за счет улучшения параметров отслеживания объектов системами помощи водителю. 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 ходе НИР были решены все поставленные задачи: </a:t>
            </a:r>
          </a:p>
          <a:p>
            <a:pPr marL="0" lvl="0" indent="0" algn="just">
              <a:lnSpc>
                <a:spcPct val="150000"/>
              </a:lnSpc>
              <a:buFont typeface="Arial" panose="020B0604020202020204" pitchFamily="34" charset="0"/>
              <a:buNone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Был проведен анализ методов детекции и отслеживания объектов;</a:t>
            </a:r>
          </a:p>
          <a:p>
            <a:pPr marL="0" lvl="0" indent="0" algn="just">
              <a:lnSpc>
                <a:spcPct val="150000"/>
              </a:lnSpc>
              <a:buFont typeface="Arial" panose="020B0604020202020204" pitchFamily="34" charset="0"/>
              <a:buNone/>
              <a:tabLst>
                <a:tab pos="457200" algn="l"/>
                <a:tab pos="907415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Определено поведение автомобиля в системах АКК и АЭТ</a:t>
            </a:r>
          </a:p>
          <a:p>
            <a:pPr marL="0" lvl="0" indent="0" algn="just">
              <a:lnSpc>
                <a:spcPct val="150000"/>
              </a:lnSpc>
              <a:buFont typeface="Arial" panose="020B0604020202020204" pitchFamily="34" charset="0"/>
              <a:buNone/>
              <a:tabLst>
                <a:tab pos="457200" algn="l"/>
                <a:tab pos="907415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Был составлен план работ на ВКРМ.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Основная цель --- провести анализ существующих систем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мультиобъектного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трекинга и способов их применения в системах адаптивного круиз-контроля и автоматического экстренного торможения.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Выделим ряд задач, которые нам необходимо решить: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Задача определения: что и как будем распознавать? Изучить существующие методы определения объектов на изображении/видео;</a:t>
            </a:r>
          </a:p>
          <a:p>
            <a:pPr marL="44958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Задача отслеживания: как будем следить за объектами? Провести анализ методов отслеживания;</a:t>
            </a:r>
          </a:p>
          <a:p>
            <a:pPr marL="44958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Задача адаптации: каким образом система управления будет реагировать на внешние воздействия: менять траекторию, регулировать скорость, принимать решение о торможении. Определение поведения объекта управления;</a:t>
            </a:r>
          </a:p>
          <a:p>
            <a:pPr marL="448945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Составить план работ над ВКРМ.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d490b76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d490b76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Теперь стоит дать объяснение, что такое МОТ, АКК и АЭТ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Мультиобъектный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трекинг (MOT) — это процесс идентификации и отслеживания нескольких объектов в пространстве и времени, при помощи компьютерного зрения. MOT важен для понимания и анализа сложных сцен, где множество объектов взаимодействуют друг с другом, и он находит применение во многих областях, включая видеонаблюдение, робототехнику и, конечно же, автономные транспортные средства.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Адаптивный круиз-контроль — это продвинутая версия традиционного круиз-контроля, который не только поддерживает заданную скорость, но и автоматически регулирует ее для поддержания безопасного расстояния до впереди идущего автомобиля.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Автоматическое экстренное торможение — это система активной безопасности в автомобилях, которая определяет потенциальную опасную ситуацию и, путем автоматического применения тормозов, смягчает, либо полностью предотвращает их. 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Эти системы очень важны для комфортного и безопасного вождения, поэтому их улучшение позволит перейти на новый уровень развития автономных автомобилей.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49580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 соответствии с стандартом SAE J3016 существует 6 уровней автоматизации автономных автомобилей. Данная классификация автономных автомобилей зависит от количества контроля системой движением автомобиля. В настоящее время реализовано только первые 3 уровня.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  Теперь, давайте перейдем к задачам. Первая задача – исследование существующих методов детекции.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Основные объекты, которые необходимо отслеживать — это пешеходы, другие автомобили и объекты, представляющие потенциальную опасность для водителя: различные животные, неожиданно появляющиеся препятствия или объекты и т.д. </a:t>
            </a:r>
          </a:p>
        </p:txBody>
      </p:sp>
    </p:spTree>
    <p:extLst>
      <p:ext uri="{BB962C8B-B14F-4D97-AF65-F5344CB8AC3E}">
        <p14:creationId xmlns:p14="http://schemas.microsoft.com/office/powerpoint/2010/main" val="39338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dirty="0"/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Для этого были рассмотрены такие методы детекции как: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 градиентов</a:t>
            </a:r>
          </a:p>
          <a:p>
            <a:pPr indent="450215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Сверточные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НС</a:t>
            </a:r>
          </a:p>
          <a:p>
            <a:pPr indent="450215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Single short detection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You Only Look Once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Метод градиентов не определяет, что конкретно отслеживается изображено на картинке. Также он плохо реагирует на изменение масштаба и света. 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Сверточные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нейросети долго определяют, что изображено на картинках, так как "сворачиваемость" происходит несколько раз.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SSD и YOLO очень похожи, так как они обе работают в один этап, и классификация объектов происходит за один проход, но, так как YOLA имеет более высокую скорость обработки, остановимся на ней.</a:t>
            </a:r>
          </a:p>
        </p:txBody>
      </p:sp>
    </p:spTree>
    <p:extLst>
      <p:ext uri="{BB962C8B-B14F-4D97-AF65-F5344CB8AC3E}">
        <p14:creationId xmlns:p14="http://schemas.microsoft.com/office/powerpoint/2010/main" val="369812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YOLO хороша тем, что очень быстрая и способна обрабатывать от нескольких десятков до нескольких сотен кадров в секунду. Это позволит определять и отслеживать необходимые нам объекты в реальном времени. Заранее обучив данную нейронную сеть, мы сможем довольно точно определять объекты, что способствует более точному отслеживанию.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460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d490b76a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4d490b76a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Вторая задача, которая была обозначена – анализ алгоритмов отслеживания. Нам необходимы такие алгоритмы, которые заранее знают, какие объекты отслеживать и при этом работают в реальном времени. </a:t>
            </a:r>
          </a:p>
          <a:p>
            <a:pPr marL="457200" indent="0" algn="just">
              <a:lnSpc>
                <a:spcPct val="150000"/>
              </a:lnSpc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 итогу мы получаем три алгоритма фильтрации: 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Фильтр Калмана — широко используется для предсказания положения и скорости объектов. Он предполагает, что движение объекта может быть аппроксимировано линейной моделью. Однако, с нелинейными моделями он менее эффективен.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-- Расширенный фильтр Калмана — позволяет работать с нелинейными моделями, что расширяет возможности его применения. В отличие от своего линейного аналога, расширенный фильтр Калмана в общем случае не является оптимальным средством оценки (он оптимален, если измерение и модель перехода состояния являются линейными, т.к. в этом случае расширенный фильтр Калмана идентичен обычному).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-- Частотный фильтр — нелинейная альтернатива Фильтру Калмана, использует "частицы" для представления возможных состояний объекта и обновляет их на основе наблюдений. Предлагает лучшую производительность для нелинейного движения, но требует больше вычислительных ресурсов.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1969300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713313" y="2600625"/>
            <a:ext cx="7717500" cy="202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32" name="Google Shape;432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3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441" name="Google Shape;441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7717800" cy="19362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713225" y="2595298"/>
            <a:ext cx="6013200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713225" y="3461948"/>
            <a:ext cx="60132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01" name="Google Shape;101;p9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2174543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2"/>
          </p:nvPr>
        </p:nvSpPr>
        <p:spPr>
          <a:xfrm>
            <a:off x="5903318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3"/>
          </p:nvPr>
        </p:nvSpPr>
        <p:spPr>
          <a:xfrm>
            <a:off x="2174543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4"/>
          </p:nvPr>
        </p:nvSpPr>
        <p:spPr>
          <a:xfrm>
            <a:off x="5903318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5" hasCustomPrompt="1"/>
          </p:nvPr>
        </p:nvSpPr>
        <p:spPr>
          <a:xfrm>
            <a:off x="1001170" y="1485160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6" hasCustomPrompt="1"/>
          </p:nvPr>
        </p:nvSpPr>
        <p:spPr>
          <a:xfrm>
            <a:off x="1001170" y="3198808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7" hasCustomPrompt="1"/>
          </p:nvPr>
        </p:nvSpPr>
        <p:spPr>
          <a:xfrm>
            <a:off x="4729945" y="1485160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8" hasCustomPrompt="1"/>
          </p:nvPr>
        </p:nvSpPr>
        <p:spPr>
          <a:xfrm>
            <a:off x="4729945" y="3198808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9"/>
          </p:nvPr>
        </p:nvSpPr>
        <p:spPr>
          <a:xfrm>
            <a:off x="2174543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3"/>
          </p:nvPr>
        </p:nvSpPr>
        <p:spPr>
          <a:xfrm>
            <a:off x="5903330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4"/>
          </p:nvPr>
        </p:nvSpPr>
        <p:spPr>
          <a:xfrm>
            <a:off x="2174543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5"/>
          </p:nvPr>
        </p:nvSpPr>
        <p:spPr>
          <a:xfrm>
            <a:off x="5903329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8" name="Google Shape;138;p1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39" name="Google Shape;139;p1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1226400" y="1181928"/>
            <a:ext cx="6691200" cy="18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51" name="Google Shape;151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160" name="Google Shape;160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71" name="Google Shape;171;p15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204" name="Google Shape;204;p18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1"/>
          </p:nvPr>
        </p:nvSpPr>
        <p:spPr>
          <a:xfrm>
            <a:off x="71322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2"/>
          </p:nvPr>
        </p:nvSpPr>
        <p:spPr>
          <a:xfrm>
            <a:off x="3361650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3"/>
          </p:nvPr>
        </p:nvSpPr>
        <p:spPr>
          <a:xfrm>
            <a:off x="601007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4"/>
          </p:nvPr>
        </p:nvSpPr>
        <p:spPr>
          <a:xfrm>
            <a:off x="713225" y="1915613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5"/>
          </p:nvPr>
        </p:nvSpPr>
        <p:spPr>
          <a:xfrm>
            <a:off x="3361650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6"/>
          </p:nvPr>
        </p:nvSpPr>
        <p:spPr>
          <a:xfrm>
            <a:off x="6010075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18" name="Google Shape;318;p26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319" name="Google Shape;319;p26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2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22" name="Google Shape;422;p32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xygen"/>
              <a:buNone/>
              <a:defRPr sz="35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4" r:id="rId7"/>
    <p:sldLayoutId id="2147483672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>
            <a:spLocks noGrp="1"/>
          </p:cNvSpPr>
          <p:nvPr>
            <p:ph type="ctrTitle"/>
          </p:nvPr>
        </p:nvSpPr>
        <p:spPr>
          <a:xfrm>
            <a:off x="691443" y="185685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Применение системы </a:t>
            </a:r>
            <a:r>
              <a:rPr lang="ru-RU" sz="2400" dirty="0" err="1">
                <a:solidFill>
                  <a:schemeClr val="lt2"/>
                </a:solidFill>
                <a:latin typeface="Manrope" panose="020B0604020202020204" charset="0"/>
              </a:rPr>
              <a:t>мультиобъектного</a:t>
            </a:r>
            <a:r>
              <a:rPr lang="ru-RU" sz="2400" dirty="0">
                <a:solidFill>
                  <a:schemeClr val="lt2"/>
                </a:solidFill>
                <a:latin typeface="Manrope" panose="020B0604020202020204" charset="0"/>
              </a:rPr>
              <a:t> трекинга в системах адаптивного круиз-контроля и автоматического экстренного торможения</a:t>
            </a:r>
            <a:endParaRPr sz="2400" dirty="0">
              <a:solidFill>
                <a:schemeClr val="lt2"/>
              </a:solidFill>
              <a:latin typeface="Manrope" panose="020B0604020202020204" charset="0"/>
            </a:endParaRPr>
          </a:p>
        </p:txBody>
      </p:sp>
      <p:sp>
        <p:nvSpPr>
          <p:cNvPr id="461" name="Google Shape;461;p37"/>
          <p:cNvSpPr txBox="1">
            <a:spLocks noGrp="1"/>
          </p:cNvSpPr>
          <p:nvPr>
            <p:ph type="subTitle" idx="1"/>
          </p:nvPr>
        </p:nvSpPr>
        <p:spPr>
          <a:xfrm>
            <a:off x="2232617" y="3727239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Выполнил: студент группы СМ7-13М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 err="1"/>
              <a:t>Есенов</a:t>
            </a:r>
            <a:r>
              <a:rPr lang="ru-RU" sz="1050" dirty="0"/>
              <a:t> К.Ч.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Руководитель: доцент, к.т.н.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dirty="0"/>
              <a:t>Рубцов В.И.</a:t>
            </a:r>
            <a:endParaRPr sz="1050" dirty="0"/>
          </a:p>
        </p:txBody>
      </p:sp>
      <p:grpSp>
        <p:nvGrpSpPr>
          <p:cNvPr id="462" name="Google Shape;462;p37"/>
          <p:cNvGrpSpPr/>
          <p:nvPr/>
        </p:nvGrpSpPr>
        <p:grpSpPr>
          <a:xfrm>
            <a:off x="713059" y="4591901"/>
            <a:ext cx="7717492" cy="71700"/>
            <a:chOff x="713254" y="4557650"/>
            <a:chExt cx="7717492" cy="71700"/>
          </a:xfrm>
        </p:grpSpPr>
        <p:sp>
          <p:nvSpPr>
            <p:cNvPr id="463" name="Google Shape;463;p37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F57F3C37-EDC9-ABAF-5084-E391E4CE278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1B879A8E-BAA7-3C57-A3DB-833182BCB9F2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1E288EB2-A49B-00D0-11B8-67A1904CD905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CF103F4-3BB8-7E52-2924-6FB07EC1D2C4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4CAB2E78-FF90-DAC3-CDE4-9BB3EDBD35A4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B04C4D39-2BA9-3A97-9537-33B7B6A92812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22A1BCDD-1767-B8A9-DEAE-63C0A4274F78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E19409D-9DAA-98BE-8B76-464560469178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B1D6213A-90E8-6717-D2B0-4D958A029DD6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3F4C9A33-3E44-CAC4-189A-9DBDCDE6B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18410" r="18555" b="17143"/>
          <a:stretch/>
        </p:blipFill>
        <p:spPr bwMode="auto">
          <a:xfrm>
            <a:off x="818553" y="312162"/>
            <a:ext cx="572743" cy="71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965459-7548-7F8B-2CC9-69D90969DD8B}"/>
              </a:ext>
            </a:extLst>
          </p:cNvPr>
          <p:cNvSpPr txBox="1"/>
          <p:nvPr/>
        </p:nvSpPr>
        <p:spPr>
          <a:xfrm>
            <a:off x="1364817" y="292092"/>
            <a:ext cx="7065795" cy="89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Министерство образования и науки Российской Федерации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высшего образования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«Московский государственный технический университет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имени Н.Э. Баумана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(национальный исследовательский университет)»</a:t>
            </a:r>
            <a:r>
              <a:rPr lang="ru-RU" sz="1100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100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(МГТУ им. Н.Э. Баумана)</a:t>
            </a:r>
            <a:endParaRPr lang="ru-RU" sz="1100" dirty="0">
              <a:latin typeface="Manrope" panose="020B0604020202020204" charset="0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0C36492-E27D-4322-58CE-4A84D4D8567A}"/>
              </a:ext>
            </a:extLst>
          </p:cNvPr>
          <p:cNvCxnSpPr>
            <a:cxnSpLocks/>
          </p:cNvCxnSpPr>
          <p:nvPr/>
        </p:nvCxnSpPr>
        <p:spPr>
          <a:xfrm>
            <a:off x="642167" y="1233861"/>
            <a:ext cx="7717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5CF6339-0005-7834-ED52-30D8265DC2E5}"/>
              </a:ext>
            </a:extLst>
          </p:cNvPr>
          <p:cNvSpPr txBox="1"/>
          <p:nvPr/>
        </p:nvSpPr>
        <p:spPr>
          <a:xfrm>
            <a:off x="4042588" y="4823253"/>
            <a:ext cx="1058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latin typeface="Manrope" panose="020B0604020202020204" charset="0"/>
              </a:rPr>
              <a:t>Москва,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720000" y="2819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Применение </a:t>
            </a:r>
            <a:r>
              <a:rPr lang="en-US" dirty="0">
                <a:latin typeface="Manrope" panose="020B0604020202020204" charset="0"/>
              </a:rPr>
              <a:t>MOT </a:t>
            </a:r>
            <a:r>
              <a:rPr lang="ru-RU" dirty="0">
                <a:latin typeface="Manrope" panose="020B0604020202020204" charset="0"/>
              </a:rPr>
              <a:t>в АКК и АЭТ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E4E26F-8D2D-BB04-1A6F-5E670D78D1A5}"/>
              </a:ext>
            </a:extLst>
          </p:cNvPr>
          <p:cNvSpPr txBox="1"/>
          <p:nvPr/>
        </p:nvSpPr>
        <p:spPr>
          <a:xfrm>
            <a:off x="590099" y="1267681"/>
            <a:ext cx="432139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Manrope" panose="020B0604020202020204" charset="0"/>
              </a:rPr>
              <a:t>Использование МОТ позволит:</a:t>
            </a:r>
          </a:p>
          <a:p>
            <a:endParaRPr lang="ru-RU" sz="1800" dirty="0">
              <a:latin typeface="Manrope" panose="020B060402020202020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Распознавать и отслеживать несколько объектов;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Адаптировать автомобиль к изменениям в дорожном трафике;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Принимать решение об экстренном торможении и изменении траектории движения.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81B87-C545-A334-79EF-D40FA30DF0B1}"/>
              </a:ext>
            </a:extLst>
          </p:cNvPr>
          <p:cNvSpPr txBox="1"/>
          <p:nvPr/>
        </p:nvSpPr>
        <p:spPr>
          <a:xfrm>
            <a:off x="8661176" y="4681835"/>
            <a:ext cx="48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10</a:t>
            </a:r>
            <a:endParaRPr lang="ru-RU" sz="2400" dirty="0">
              <a:latin typeface="Manrop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2364C6-AB7A-E059-2E44-C66B0263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67" y="1056529"/>
            <a:ext cx="3275333" cy="163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97F33C-8A30-777A-C588-274D83F9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67" y="2839460"/>
            <a:ext cx="3275333" cy="184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7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62;p37">
            <a:extLst>
              <a:ext uri="{FF2B5EF4-FFF2-40B4-BE49-F238E27FC236}">
                <a16:creationId xmlns:a16="http://schemas.microsoft.com/office/drawing/2014/main" id="{12B9E3E5-CBE3-3EFA-F586-8DB8162F0721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5" name="Google Shape;463;p37">
              <a:extLst>
                <a:ext uri="{FF2B5EF4-FFF2-40B4-BE49-F238E27FC236}">
                  <a16:creationId xmlns:a16="http://schemas.microsoft.com/office/drawing/2014/main" id="{86C56833-63A5-2AC5-B887-2B21A9F8A63F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4;p37">
              <a:extLst>
                <a:ext uri="{FF2B5EF4-FFF2-40B4-BE49-F238E27FC236}">
                  <a16:creationId xmlns:a16="http://schemas.microsoft.com/office/drawing/2014/main" id="{2D5766B5-EA1D-F301-A155-EA0DC95476C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5;p37">
              <a:extLst>
                <a:ext uri="{FF2B5EF4-FFF2-40B4-BE49-F238E27FC236}">
                  <a16:creationId xmlns:a16="http://schemas.microsoft.com/office/drawing/2014/main" id="{DADA7508-AFB7-C497-F21C-80E53A60EDB1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6;p37">
              <a:extLst>
                <a:ext uri="{FF2B5EF4-FFF2-40B4-BE49-F238E27FC236}">
                  <a16:creationId xmlns:a16="http://schemas.microsoft.com/office/drawing/2014/main" id="{B6305737-13FC-C7F7-12DC-C54B77B5FDA5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7;p37">
              <a:extLst>
                <a:ext uri="{FF2B5EF4-FFF2-40B4-BE49-F238E27FC236}">
                  <a16:creationId xmlns:a16="http://schemas.microsoft.com/office/drawing/2014/main" id="{47AEC0FC-5C78-F664-3BF2-135BF9EA0E91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68;p37">
              <a:extLst>
                <a:ext uri="{FF2B5EF4-FFF2-40B4-BE49-F238E27FC236}">
                  <a16:creationId xmlns:a16="http://schemas.microsoft.com/office/drawing/2014/main" id="{C1AC3254-C924-C28E-EE89-024833A2F9AA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1" name="Google Shape;469;p37">
              <a:extLst>
                <a:ext uri="{FF2B5EF4-FFF2-40B4-BE49-F238E27FC236}">
                  <a16:creationId xmlns:a16="http://schemas.microsoft.com/office/drawing/2014/main" id="{037FDFE1-89B4-364A-4C07-A7F2874DBFF6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" name="Google Shape;470;p37">
              <a:extLst>
                <a:ext uri="{FF2B5EF4-FFF2-40B4-BE49-F238E27FC236}">
                  <a16:creationId xmlns:a16="http://schemas.microsoft.com/office/drawing/2014/main" id="{1B6D3751-53DF-8D23-D5D1-999E13621FA4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F062819D-F877-6308-2171-78CCC10E5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214087"/>
              </p:ext>
            </p:extLst>
          </p:nvPr>
        </p:nvGraphicFramePr>
        <p:xfrm>
          <a:off x="1516912" y="1322832"/>
          <a:ext cx="6031843" cy="2974850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1056005">
                  <a:extLst>
                    <a:ext uri="{9D8B030D-6E8A-4147-A177-3AD203B41FA5}">
                      <a16:colId xmlns:a16="http://schemas.microsoft.com/office/drawing/2014/main" val="680085286"/>
                    </a:ext>
                  </a:extLst>
                </a:gridCol>
                <a:gridCol w="4975838">
                  <a:extLst>
                    <a:ext uri="{9D8B030D-6E8A-4147-A177-3AD203B41FA5}">
                      <a16:colId xmlns:a16="http://schemas.microsoft.com/office/drawing/2014/main" val="973540544"/>
                    </a:ext>
                  </a:extLst>
                </a:gridCol>
              </a:tblGrid>
              <a:tr h="945278">
                <a:tc>
                  <a:txBody>
                    <a:bodyPr/>
                    <a:lstStyle/>
                    <a:p>
                      <a:r>
                        <a:rPr lang="en-US" dirty="0">
                          <a:latin typeface="Manrope" panose="020B0604020202020204" charset="0"/>
                        </a:rPr>
                        <a:t>1 </a:t>
                      </a:r>
                      <a:r>
                        <a:rPr lang="ru-RU" dirty="0">
                          <a:latin typeface="Manrope" panose="020B0604020202020204" charset="0"/>
                        </a:rPr>
                        <a:t>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Анализ литературы</a:t>
                      </a:r>
                    </a:p>
                    <a:p>
                      <a:r>
                        <a:rPr lang="ru-RU" dirty="0">
                          <a:latin typeface="Manrope" panose="020B0604020202020204" charset="0"/>
                        </a:rPr>
                        <a:t>- Ознакомление с существующими методами детекции и слежения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019913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2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Разработка системы МОТ, ее тренировка и настройка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283400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3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Разработка алгоритма, который будет использоваться в системах АКК и АЭТ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51938"/>
                  </a:ext>
                </a:extLst>
              </a:tr>
              <a:tr h="676524"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4 семестр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Manrope" panose="020B0604020202020204" charset="0"/>
                        </a:rPr>
                        <a:t>- Проведение экспериментов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1338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F8D13DA-7DC0-EE7C-0855-034CAB27749C}"/>
              </a:ext>
            </a:extLst>
          </p:cNvPr>
          <p:cNvSpPr txBox="1"/>
          <p:nvPr/>
        </p:nvSpPr>
        <p:spPr>
          <a:xfrm>
            <a:off x="3293246" y="553430"/>
            <a:ext cx="255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Manrope" panose="020B0604020202020204" charset="0"/>
              </a:rPr>
              <a:t>План работ</a:t>
            </a:r>
            <a:r>
              <a:rPr lang="ru-RU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F66A3-D124-ED8E-C9BC-998C6CC7895B}"/>
              </a:ext>
            </a:extLst>
          </p:cNvPr>
          <p:cNvSpPr txBox="1"/>
          <p:nvPr/>
        </p:nvSpPr>
        <p:spPr>
          <a:xfrm>
            <a:off x="8621294" y="4681835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11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43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>
            <a:spLocks noGrp="1"/>
          </p:cNvSpPr>
          <p:nvPr>
            <p:ph type="subTitle" idx="1"/>
          </p:nvPr>
        </p:nvSpPr>
        <p:spPr>
          <a:xfrm>
            <a:off x="-1105547" y="637054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Заключение</a:t>
            </a:r>
            <a:endParaRPr sz="36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87EC46-BBCC-BABF-F75F-2606B99AC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5653" y="413229"/>
            <a:ext cx="3448474" cy="2158521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05009-3165-E1B1-1EDF-781FD3491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211" y="2520805"/>
            <a:ext cx="3243358" cy="220946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F1629-E9EF-BF60-4F11-D0CF404B8891}"/>
              </a:ext>
            </a:extLst>
          </p:cNvPr>
          <p:cNvSpPr txBox="1"/>
          <p:nvPr/>
        </p:nvSpPr>
        <p:spPr>
          <a:xfrm>
            <a:off x="641684" y="1313087"/>
            <a:ext cx="438751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anrope" panose="020B0604020202020204" charset="0"/>
              </a:rPr>
              <a:t>Таким образом, применение МОТ в системах АКК и АЭТ позволит повысить качество и безопасность дорожного движения, за счет улучшения параметров отслеживания объектов системами помощи водителю. </a:t>
            </a:r>
          </a:p>
          <a:p>
            <a:endParaRPr lang="ru-RU" dirty="0">
              <a:latin typeface="Manrope" panose="020B0604020202020204" charset="0"/>
            </a:endParaRPr>
          </a:p>
          <a:p>
            <a:pPr>
              <a:spcAft>
                <a:spcPts val="1200"/>
              </a:spcAft>
            </a:pPr>
            <a:r>
              <a:rPr lang="ru-RU" dirty="0">
                <a:latin typeface="Manrope" panose="020B0604020202020204" charset="0"/>
              </a:rPr>
              <a:t>В ходе НИР были решены все поставленные задачи: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Был проведен анализ методов детекции и отслеживания объектов;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Определено поведение автомобиля в системах АКК и АЭТ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Manrope" panose="020B0604020202020204" charset="0"/>
              </a:rPr>
              <a:t>Был составлен план работ на ВКРМ.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4DA82-A224-F651-AE1C-DAB4751F1094}"/>
              </a:ext>
            </a:extLst>
          </p:cNvPr>
          <p:cNvSpPr txBox="1"/>
          <p:nvPr/>
        </p:nvSpPr>
        <p:spPr>
          <a:xfrm>
            <a:off x="8586130" y="470251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12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Цель и задачи НИР</a:t>
            </a:r>
            <a:endParaRPr dirty="0">
              <a:latin typeface="Manrope" panose="020B0604020202020204" charset="0"/>
            </a:endParaRPr>
          </a:p>
        </p:txBody>
      </p:sp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7BF473-A9AE-DE3F-2A0B-71BA3D58B76F}"/>
              </a:ext>
            </a:extLst>
          </p:cNvPr>
          <p:cNvSpPr txBox="1"/>
          <p:nvPr/>
        </p:nvSpPr>
        <p:spPr>
          <a:xfrm>
            <a:off x="459959" y="1128693"/>
            <a:ext cx="822368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1800" b="1" dirty="0">
                <a:latin typeface="Manrope" panose="020B0604020202020204" charset="0"/>
              </a:rPr>
              <a:t>Цель:</a:t>
            </a:r>
          </a:p>
          <a:p>
            <a:pPr marL="4445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Manrope" panose="020B0604020202020204" charset="0"/>
              </a:rPr>
              <a:t>Анализ существующих систем </a:t>
            </a:r>
            <a:r>
              <a:rPr lang="ru-RU" sz="1600" dirty="0" err="1">
                <a:latin typeface="Manrope" panose="020B0604020202020204" charset="0"/>
              </a:rPr>
              <a:t>мультиобъектного</a:t>
            </a:r>
            <a:r>
              <a:rPr lang="ru-RU" sz="1600" dirty="0">
                <a:latin typeface="Manrope" panose="020B0604020202020204" charset="0"/>
              </a:rPr>
              <a:t> трекинга и способов их применения в системах адаптивного круиз-контроля и автоматического экстренного торможения.</a:t>
            </a:r>
          </a:p>
          <a:p>
            <a:endParaRPr lang="ru-RU" sz="1800" b="1" dirty="0">
              <a:latin typeface="Manrope" panose="020B0604020202020204" charset="0"/>
            </a:endParaRPr>
          </a:p>
          <a:p>
            <a:pPr marL="444500" indent="-173038">
              <a:buFont typeface="Arial" panose="020B0604020202020204" pitchFamily="34" charset="0"/>
              <a:buChar char="•"/>
            </a:pPr>
            <a:endParaRPr lang="ru-RU" sz="1600" dirty="0">
              <a:latin typeface="Manrope" panose="020B0604020202020204" charset="0"/>
            </a:endParaRPr>
          </a:p>
          <a:p>
            <a:pPr marL="446088" indent="-211138">
              <a:buFont typeface="Arial" panose="020B0604020202020204" pitchFamily="34" charset="0"/>
              <a:buChar char="•"/>
              <a:tabLst>
                <a:tab pos="361950" algn="l"/>
              </a:tabLst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BD6A5-6030-1430-30AE-3734E7549930}"/>
              </a:ext>
            </a:extLst>
          </p:cNvPr>
          <p:cNvSpPr txBox="1"/>
          <p:nvPr/>
        </p:nvSpPr>
        <p:spPr>
          <a:xfrm>
            <a:off x="459959" y="2380344"/>
            <a:ext cx="82236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800" b="1" dirty="0">
                <a:latin typeface="Manrope" panose="020B0604020202020204" charset="0"/>
              </a:rPr>
              <a:t>Задачи:</a:t>
            </a:r>
            <a:endParaRPr lang="ru-RU" sz="1800" dirty="0">
              <a:latin typeface="Manrope" panose="020B0604020202020204" charset="0"/>
            </a:endParaRP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Исследовать существующие методы детекции объектов на изображении/видео;</a:t>
            </a: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Провести анализ алгоритмов отслеживания;</a:t>
            </a:r>
            <a:endParaRPr lang="en-US" sz="1600" dirty="0">
              <a:latin typeface="Manrope" panose="020B0604020202020204" charset="0"/>
            </a:endParaRP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Определить поведение автомобиля для систем АКК и АЭТ;</a:t>
            </a:r>
          </a:p>
          <a:p>
            <a:pPr marL="441325" indent="-1714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3888" algn="l"/>
              </a:tabLst>
            </a:pPr>
            <a:r>
              <a:rPr lang="ru-RU" sz="1600" dirty="0">
                <a:latin typeface="Manrope" panose="020B0604020202020204" charset="0"/>
              </a:rPr>
              <a:t>Составить план работы над ВКРМ.</a:t>
            </a: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sz="1200" dirty="0">
              <a:latin typeface="Manrope" panose="020B0604020202020204" charset="0"/>
            </a:endParaRPr>
          </a:p>
          <a:p>
            <a:pPr marL="446088" indent="-176213">
              <a:buFont typeface="Arial" panose="020B0604020202020204" pitchFamily="34" charset="0"/>
              <a:buChar char="•"/>
              <a:tabLst>
                <a:tab pos="623888" algn="l"/>
              </a:tabLst>
            </a:pPr>
            <a:endParaRPr lang="ru-RU" dirty="0">
              <a:latin typeface="Manrope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EB444-5A3B-A5D0-A82C-AE029B0CC3F5}"/>
              </a:ext>
            </a:extLst>
          </p:cNvPr>
          <p:cNvSpPr txBox="1"/>
          <p:nvPr/>
        </p:nvSpPr>
        <p:spPr>
          <a:xfrm>
            <a:off x="8683640" y="4695408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2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>
            <a:spLocks noGrp="1"/>
          </p:cNvSpPr>
          <p:nvPr>
            <p:ph type="title"/>
          </p:nvPr>
        </p:nvSpPr>
        <p:spPr>
          <a:xfrm>
            <a:off x="557278" y="256135"/>
            <a:ext cx="8111799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Manrope" panose="020B0604020202020204" charset="0"/>
              </a:rPr>
              <a:t>Мультиобъектный</a:t>
            </a:r>
            <a:r>
              <a:rPr lang="ru-RU" dirty="0">
                <a:latin typeface="Manrope" panose="020B0604020202020204" charset="0"/>
              </a:rPr>
              <a:t> трекинг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46B815-4486-F122-6FD8-A789711E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09" y="1300702"/>
            <a:ext cx="5426935" cy="30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2061234E-07F6-4C65-8229-90136B3865B0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AED8D861-B328-4C35-4C50-65EA9FD1F576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7740644-7502-0F62-62F0-8D977EDADE90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4103F54A-6744-9AB5-74AF-520937005AE4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BBB6B7AB-DDFA-AE40-76E0-F43F3A863FC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E7F2DC8-FD7A-C83F-85EB-26789AB83746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D2C2123E-273F-7C27-F0B7-E3621AF7B34B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B6E6058E-0807-E053-E962-834647046DA8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8D1A583D-61FC-9AE9-0C9B-EFFF7D347216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4016B9-7B27-E027-2BA8-88A17D18A83B}"/>
              </a:ext>
            </a:extLst>
          </p:cNvPr>
          <p:cNvSpPr txBox="1"/>
          <p:nvPr/>
        </p:nvSpPr>
        <p:spPr>
          <a:xfrm>
            <a:off x="8683640" y="4695408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7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720000" y="2819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АКК и АЭТ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CD7CC-C3C6-C5F1-0BF5-BD4DC99B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136040"/>
            <a:ext cx="3540111" cy="19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B1D945A-89BF-3CFD-3218-715F06C8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88" y="2692252"/>
            <a:ext cx="3540112" cy="19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9B85FB-F2C9-DA16-6E0E-C44356BCA502}"/>
              </a:ext>
            </a:extLst>
          </p:cNvPr>
          <p:cNvSpPr txBox="1"/>
          <p:nvPr/>
        </p:nvSpPr>
        <p:spPr>
          <a:xfrm>
            <a:off x="4423144" y="1588806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latin typeface="Manrope" panose="020B0604020202020204" charset="0"/>
              </a:rPr>
              <a:t>Адаптивный круиз-контроль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49C06-F555-0DB0-DA27-ECF3F5F99C6E}"/>
              </a:ext>
            </a:extLst>
          </p:cNvPr>
          <p:cNvSpPr txBox="1"/>
          <p:nvPr/>
        </p:nvSpPr>
        <p:spPr>
          <a:xfrm>
            <a:off x="656449" y="3668906"/>
            <a:ext cx="4227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Manrope" panose="020B0604020202020204" charset="0"/>
              </a:rPr>
              <a:t>Автоматическое экстренное торможение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E4CC5-CFD9-3B88-2464-9DB698792169}"/>
              </a:ext>
            </a:extLst>
          </p:cNvPr>
          <p:cNvSpPr txBox="1"/>
          <p:nvPr/>
        </p:nvSpPr>
        <p:spPr>
          <a:xfrm>
            <a:off x="8683640" y="469540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9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>
            <a:spLocks noGrp="1"/>
          </p:cNvSpPr>
          <p:nvPr>
            <p:ph type="title"/>
          </p:nvPr>
        </p:nvSpPr>
        <p:spPr>
          <a:xfrm>
            <a:off x="747268" y="393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Уровни автономности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485" name="Google Shape;485;p39"/>
          <p:cNvSpPr txBox="1">
            <a:spLocks noGrp="1"/>
          </p:cNvSpPr>
          <p:nvPr>
            <p:ph type="subTitle" idx="3"/>
          </p:nvPr>
        </p:nvSpPr>
        <p:spPr>
          <a:xfrm>
            <a:off x="516657" y="787603"/>
            <a:ext cx="811068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соответствии с SAE J3016 существует 6 уровней автоматизации автономных автомобилей:</a:t>
            </a:r>
            <a:endParaRPr sz="1600" dirty="0">
              <a:solidFill>
                <a:srgbClr val="666666"/>
              </a:solidFill>
            </a:endParaRPr>
          </a:p>
        </p:txBody>
      </p:sp>
      <p:grpSp>
        <p:nvGrpSpPr>
          <p:cNvPr id="36" name="Google Shape;462;p37">
            <a:extLst>
              <a:ext uri="{FF2B5EF4-FFF2-40B4-BE49-F238E27FC236}">
                <a16:creationId xmlns:a16="http://schemas.microsoft.com/office/drawing/2014/main" id="{6576065B-C396-5BFA-FB89-9DC2C3341AC7}"/>
              </a:ext>
            </a:extLst>
          </p:cNvPr>
          <p:cNvGrpSpPr/>
          <p:nvPr/>
        </p:nvGrpSpPr>
        <p:grpSpPr>
          <a:xfrm>
            <a:off x="472890" y="1235695"/>
            <a:ext cx="8252896" cy="71817"/>
            <a:chOff x="713254" y="4557650"/>
            <a:chExt cx="7717492" cy="71700"/>
          </a:xfrm>
        </p:grpSpPr>
        <p:sp>
          <p:nvSpPr>
            <p:cNvPr id="37" name="Google Shape;463;p37">
              <a:extLst>
                <a:ext uri="{FF2B5EF4-FFF2-40B4-BE49-F238E27FC236}">
                  <a16:creationId xmlns:a16="http://schemas.microsoft.com/office/drawing/2014/main" id="{7F294C56-3DFE-22C5-60F1-2AAAC4CEEFDD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8" name="Google Shape;464;p37">
              <a:extLst>
                <a:ext uri="{FF2B5EF4-FFF2-40B4-BE49-F238E27FC236}">
                  <a16:creationId xmlns:a16="http://schemas.microsoft.com/office/drawing/2014/main" id="{567F765C-DA22-ABE9-3B87-29C6913FAAAB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9" name="Google Shape;465;p37">
              <a:extLst>
                <a:ext uri="{FF2B5EF4-FFF2-40B4-BE49-F238E27FC236}">
                  <a16:creationId xmlns:a16="http://schemas.microsoft.com/office/drawing/2014/main" id="{9018A573-89D5-B479-AC78-662CE551F1AC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0" name="Google Shape;466;p37">
              <a:extLst>
                <a:ext uri="{FF2B5EF4-FFF2-40B4-BE49-F238E27FC236}">
                  <a16:creationId xmlns:a16="http://schemas.microsoft.com/office/drawing/2014/main" id="{C7D13425-B03A-0846-25A6-2721BB255740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1" name="Google Shape;467;p37">
              <a:extLst>
                <a:ext uri="{FF2B5EF4-FFF2-40B4-BE49-F238E27FC236}">
                  <a16:creationId xmlns:a16="http://schemas.microsoft.com/office/drawing/2014/main" id="{6047310B-9801-8DFE-94A2-1A3EDF8F48F4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2" name="Google Shape;468;p37">
              <a:extLst>
                <a:ext uri="{FF2B5EF4-FFF2-40B4-BE49-F238E27FC236}">
                  <a16:creationId xmlns:a16="http://schemas.microsoft.com/office/drawing/2014/main" id="{1250E011-7247-CB22-2449-5A252E925510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3" name="Google Shape;469;p37">
              <a:extLst>
                <a:ext uri="{FF2B5EF4-FFF2-40B4-BE49-F238E27FC236}">
                  <a16:creationId xmlns:a16="http://schemas.microsoft.com/office/drawing/2014/main" id="{662A4FA2-C701-7827-CE45-D2FE79FB7924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" name="Google Shape;470;p37">
              <a:extLst>
                <a:ext uri="{FF2B5EF4-FFF2-40B4-BE49-F238E27FC236}">
                  <a16:creationId xmlns:a16="http://schemas.microsoft.com/office/drawing/2014/main" id="{47BED32A-7685-6628-39D0-87DBF1E45DDC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2E95E0-2F46-BCE8-A0F6-6881DA5CD0EE}"/>
              </a:ext>
            </a:extLst>
          </p:cNvPr>
          <p:cNvSpPr txBox="1"/>
          <p:nvPr/>
        </p:nvSpPr>
        <p:spPr>
          <a:xfrm>
            <a:off x="8683640" y="469540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3</a:t>
            </a:r>
            <a:endParaRPr lang="ru-RU" sz="2400" dirty="0">
              <a:latin typeface="Manrope" panose="020B0604020202020204" charset="0"/>
            </a:endParaRP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EB12755D-7876-965F-750D-95FBA43A1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842690"/>
              </p:ext>
            </p:extLst>
          </p:nvPr>
        </p:nvGraphicFramePr>
        <p:xfrm>
          <a:off x="628539" y="1477460"/>
          <a:ext cx="7886920" cy="3048000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1182839726"/>
                    </a:ext>
                  </a:extLst>
                </a:gridCol>
                <a:gridCol w="2167015">
                  <a:extLst>
                    <a:ext uri="{9D8B030D-6E8A-4147-A177-3AD203B41FA5}">
                      <a16:colId xmlns:a16="http://schemas.microsoft.com/office/drawing/2014/main" val="2630953358"/>
                    </a:ext>
                  </a:extLst>
                </a:gridCol>
                <a:gridCol w="322469">
                  <a:extLst>
                    <a:ext uri="{9D8B030D-6E8A-4147-A177-3AD203B41FA5}">
                      <a16:colId xmlns:a16="http://schemas.microsoft.com/office/drawing/2014/main" val="1340781478"/>
                    </a:ext>
                  </a:extLst>
                </a:gridCol>
                <a:gridCol w="2529587">
                  <a:extLst>
                    <a:ext uri="{9D8B030D-6E8A-4147-A177-3AD203B41FA5}">
                      <a16:colId xmlns:a16="http://schemas.microsoft.com/office/drawing/2014/main" val="42227001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632648107"/>
                    </a:ext>
                  </a:extLst>
                </a:gridCol>
                <a:gridCol w="2219849">
                  <a:extLst>
                    <a:ext uri="{9D8B030D-6E8A-4147-A177-3AD203B41FA5}">
                      <a16:colId xmlns:a16="http://schemas.microsoft.com/office/drawing/2014/main" val="1630238421"/>
                    </a:ext>
                  </a:extLst>
                </a:gridCol>
              </a:tblGrid>
              <a:tr h="479893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Manrope" panose="020B0604020202020204" charset="0"/>
                        </a:rPr>
                        <a:t>0</a:t>
                      </a:r>
                      <a:endParaRPr lang="ru-RU" b="1" dirty="0">
                        <a:solidFill>
                          <a:schemeClr val="bg1"/>
                        </a:solidFill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6B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u="sng" dirty="0">
                          <a:latin typeface="Manrope" panose="020B0604020202020204" charset="0"/>
                        </a:rPr>
                        <a:t>Полное отсутствие автоматизации</a:t>
                      </a:r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3F3F3"/>
                          </a:solidFill>
                          <a:effectLst/>
                          <a:uLnTx/>
                          <a:uFillTx/>
                          <a:latin typeface="Manrope" panose="020B0604020202020204" charset="0"/>
                          <a:cs typeface="Arial"/>
                          <a:sym typeface="Arial"/>
                        </a:rPr>
                        <a:t>1</a:t>
                      </a:r>
                      <a:endParaRPr kumimoji="0" lang="ru-RU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3F3F3"/>
                        </a:solidFill>
                        <a:effectLst/>
                        <a:uLnTx/>
                        <a:uFillTx/>
                        <a:latin typeface="Manrope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u="sng" dirty="0">
                          <a:latin typeface="Manrope" panose="020B0604020202020204" charset="0"/>
                        </a:rPr>
                        <a:t>Помощь водителю.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3F3F3"/>
                          </a:solidFill>
                          <a:effectLst/>
                          <a:uLnTx/>
                          <a:uFillTx/>
                          <a:latin typeface="Manrope" panose="020B0604020202020204" charset="0"/>
                          <a:cs typeface="Arial"/>
                          <a:sym typeface="Arial"/>
                        </a:rPr>
                        <a:t>2</a:t>
                      </a:r>
                      <a:endParaRPr kumimoji="0" lang="ru-RU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3F3F3"/>
                        </a:solidFill>
                        <a:effectLst/>
                        <a:uLnTx/>
                        <a:uFillTx/>
                        <a:latin typeface="Manrope" panose="020B0604020202020204" charset="0"/>
                        <a:cs typeface="Arial"/>
                        <a:sym typeface="Arial"/>
                      </a:endParaRP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6B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u="sng" dirty="0">
                          <a:latin typeface="Manrope" panose="020B0604020202020204" charset="0"/>
                        </a:rPr>
                        <a:t>Частичная</a:t>
                      </a:r>
                      <a:r>
                        <a:rPr lang="en-US" u="sng" dirty="0">
                          <a:latin typeface="Manrope" panose="020B0604020202020204" charset="0"/>
                        </a:rPr>
                        <a:t> </a:t>
                      </a:r>
                      <a:r>
                        <a:rPr lang="ru-RU" u="sng" dirty="0">
                          <a:latin typeface="Manrope" panose="020B0604020202020204" charset="0"/>
                        </a:rPr>
                        <a:t>автоматизация.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4403351"/>
                  </a:ext>
                </a:extLst>
              </a:tr>
              <a:tr h="47989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Manrope" panose="020B0604020202020204" charset="0"/>
                        </a:rPr>
                        <a:t>Контроль полностью у водителя</a:t>
                      </a:r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Часть функций управления выполняет система.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Ряд функций полностью выполняет система.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509678"/>
                  </a:ext>
                </a:extLst>
              </a:tr>
              <a:tr h="282290"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9416617"/>
                  </a:ext>
                </a:extLst>
              </a:tr>
              <a:tr h="282290"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6252587"/>
                  </a:ext>
                </a:extLst>
              </a:tr>
              <a:tr h="282290">
                <a:tc rowSpan="2"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Manrope" panose="020B0604020202020204" charset="0"/>
                        </a:rPr>
                        <a:t>3</a:t>
                      </a:r>
                      <a:endParaRPr lang="ru-RU" b="1" dirty="0">
                        <a:solidFill>
                          <a:schemeClr val="bg1"/>
                        </a:solidFill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ru-RU" u="sng" dirty="0">
                          <a:latin typeface="Manrope" panose="020B0604020202020204" charset="0"/>
                        </a:rPr>
                        <a:t>Условная автоматизация.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u="none" dirty="0">
                          <a:solidFill>
                            <a:schemeClr val="bg1"/>
                          </a:solidFill>
                          <a:latin typeface="Manrope" panose="020B0604020202020204" charset="0"/>
                        </a:rPr>
                        <a:t>4</a:t>
                      </a:r>
                      <a:endParaRPr lang="ru-RU" sz="2400" b="1" u="none" dirty="0">
                        <a:solidFill>
                          <a:schemeClr val="bg1"/>
                        </a:solidFill>
                        <a:latin typeface="Manrope" panose="020B060402020202020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6B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u="sng" dirty="0">
                          <a:latin typeface="Manrope" panose="020B0604020202020204" charset="0"/>
                        </a:rPr>
                        <a:t>Высокая автоматизация</a:t>
                      </a:r>
                      <a:r>
                        <a:rPr lang="en-US" u="sng" dirty="0">
                          <a:latin typeface="Manrope" panose="020B0604020202020204" charset="0"/>
                        </a:rPr>
                        <a:t>.</a:t>
                      </a:r>
                      <a:endParaRPr lang="ru-RU" u="sng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3F3F3"/>
                          </a:solidFill>
                          <a:effectLst/>
                          <a:uLnTx/>
                          <a:uFillTx/>
                          <a:latin typeface="Manrope" panose="020B0604020202020204" charset="0"/>
                          <a:cs typeface="Arial"/>
                          <a:sym typeface="Arial"/>
                        </a:rPr>
                        <a:t>5</a:t>
                      </a:r>
                      <a:endParaRPr kumimoji="0" lang="ru-RU" sz="2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3F3F3"/>
                        </a:solidFill>
                        <a:effectLst/>
                        <a:uLnTx/>
                        <a:uFillTx/>
                        <a:latin typeface="Manrope" panose="020B060402020202020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u="sng" dirty="0">
                          <a:latin typeface="Manrope" panose="020B0604020202020204" charset="0"/>
                        </a:rPr>
                        <a:t>Полная автоматизация</a:t>
                      </a:r>
                      <a:r>
                        <a:rPr lang="ru-RU" u="none" dirty="0">
                          <a:latin typeface="Manrope" panose="020B0604020202020204" charset="0"/>
                        </a:rPr>
                        <a:t>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6418801"/>
                  </a:ext>
                </a:extLst>
              </a:tr>
              <a:tr h="28229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В некоторых случаях система выполняет все функции сама.</a:t>
                      </a:r>
                    </a:p>
                    <a:p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ТС может двигаться самостоятельно почти во всех ситуациях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100" dirty="0">
                          <a:latin typeface="Manrope" panose="020B0604020202020204" charset="0"/>
                        </a:rPr>
                        <a:t>ТС выполняет все функции управления без человеческого вмешательства.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818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89442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C4138-28C8-E5E4-50BA-6FBF552B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80" y="1693568"/>
            <a:ext cx="2589780" cy="19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C38FE7-864E-3FCB-86B2-6B3C970D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1"/>
          <a:stretch/>
        </p:blipFill>
        <p:spPr bwMode="auto">
          <a:xfrm>
            <a:off x="3215863" y="1700928"/>
            <a:ext cx="2711875" cy="199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475;p38">
            <a:extLst>
              <a:ext uri="{FF2B5EF4-FFF2-40B4-BE49-F238E27FC236}">
                <a16:creationId xmlns:a16="http://schemas.microsoft.com/office/drawing/2014/main" id="{2B20E7B4-4B4C-DEDB-34B3-801228848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Детекция объектов 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AFD77-1152-81E7-1B32-01BF5A6E076E}"/>
              </a:ext>
            </a:extLst>
          </p:cNvPr>
          <p:cNvSpPr txBox="1"/>
          <p:nvPr/>
        </p:nvSpPr>
        <p:spPr>
          <a:xfrm>
            <a:off x="1080511" y="369923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Manrope" panose="020B0604020202020204" charset="0"/>
              </a:rPr>
              <a:t>Пешеходы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43608-EC4E-B9A5-BB79-CFCE8B7B529C}"/>
              </a:ext>
            </a:extLst>
          </p:cNvPr>
          <p:cNvSpPr txBox="1"/>
          <p:nvPr/>
        </p:nvSpPr>
        <p:spPr>
          <a:xfrm>
            <a:off x="3888760" y="3702768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Manrope" panose="020B0604020202020204" charset="0"/>
              </a:rPr>
              <a:t>Автомобили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1F9D4-6D54-16F8-4FBF-D33097ADC587}"/>
              </a:ext>
            </a:extLst>
          </p:cNvPr>
          <p:cNvSpPr txBox="1"/>
          <p:nvPr/>
        </p:nvSpPr>
        <p:spPr>
          <a:xfrm>
            <a:off x="8683640" y="469540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4</a:t>
            </a:r>
            <a:endParaRPr lang="ru-RU" sz="2400" dirty="0">
              <a:latin typeface="Manrope" panose="020B060402020202020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3BC7CB9-D01E-9EBD-F757-D1AB05F9D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t="12297" r="34488" b="25926"/>
          <a:stretch/>
        </p:blipFill>
        <p:spPr bwMode="auto">
          <a:xfrm>
            <a:off x="6124741" y="1730436"/>
            <a:ext cx="2479994" cy="193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7E2CC3-0CB0-31B4-E19C-4811AB66461C}"/>
              </a:ext>
            </a:extLst>
          </p:cNvPr>
          <p:cNvSpPr txBox="1"/>
          <p:nvPr/>
        </p:nvSpPr>
        <p:spPr>
          <a:xfrm>
            <a:off x="6350757" y="3707014"/>
            <a:ext cx="2027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Manrope" panose="020B0604020202020204" charset="0"/>
              </a:rPr>
              <a:t>Объекты, представляющие опасность</a:t>
            </a:r>
          </a:p>
        </p:txBody>
      </p:sp>
    </p:spTree>
    <p:extLst>
      <p:ext uri="{BB962C8B-B14F-4D97-AF65-F5344CB8AC3E}">
        <p14:creationId xmlns:p14="http://schemas.microsoft.com/office/powerpoint/2010/main" val="128720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036" name="Google Shape;475;p38">
            <a:extLst>
              <a:ext uri="{FF2B5EF4-FFF2-40B4-BE49-F238E27FC236}">
                <a16:creationId xmlns:a16="http://schemas.microsoft.com/office/drawing/2014/main" id="{4CC5CF6D-EC6D-725B-FE64-120FDC24A0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anrope" panose="020B0604020202020204" charset="0"/>
              </a:rPr>
              <a:t>Методы детекции</a:t>
            </a:r>
            <a:endParaRPr dirty="0">
              <a:latin typeface="Manrope" panose="020B0604020202020204" charset="0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D60E730-517B-E5AC-6C01-C9ECFDADC0ED}"/>
              </a:ext>
            </a:extLst>
          </p:cNvPr>
          <p:cNvSpPr txBox="1"/>
          <p:nvPr/>
        </p:nvSpPr>
        <p:spPr>
          <a:xfrm>
            <a:off x="852106" y="1813635"/>
            <a:ext cx="6542176" cy="1711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latin typeface="Manrope" panose="020B0604020202020204" charset="0"/>
              </a:rPr>
              <a:t>Метод градиентов (</a:t>
            </a:r>
            <a:r>
              <a:rPr lang="en-US" sz="1800" dirty="0">
                <a:latin typeface="Manrope" panose="020B0604020202020204" charset="0"/>
              </a:rPr>
              <a:t>HOG</a:t>
            </a:r>
            <a:r>
              <a:rPr lang="ru-RU" sz="1800" dirty="0">
                <a:latin typeface="Manrope" panose="020B0604020202020204" charset="0"/>
              </a:rPr>
              <a:t>);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 err="1">
                <a:latin typeface="Manrope" panose="020B0604020202020204" charset="0"/>
              </a:rPr>
              <a:t>Свёрточные</a:t>
            </a:r>
            <a:r>
              <a:rPr lang="ru-RU" sz="1800" dirty="0">
                <a:latin typeface="Manrope" panose="020B0604020202020204" charset="0"/>
              </a:rPr>
              <a:t> нейронные сети (</a:t>
            </a:r>
            <a:r>
              <a:rPr lang="en-US" sz="1800" dirty="0">
                <a:latin typeface="Manrope" panose="020B0604020202020204" charset="0"/>
              </a:rPr>
              <a:t>CNN, R-CNN, Fast R-CNN</a:t>
            </a:r>
            <a:r>
              <a:rPr lang="ru-RU" sz="1800" dirty="0">
                <a:latin typeface="Manrope" panose="020B0604020202020204" charset="0"/>
              </a:rPr>
              <a:t>);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Single Shot Detector (SSD)</a:t>
            </a:r>
            <a:r>
              <a:rPr lang="ru-RU" sz="1800" dirty="0">
                <a:latin typeface="Manrope" panose="020B0604020202020204" charset="0"/>
              </a:rPr>
              <a:t>;</a:t>
            </a:r>
            <a:endParaRPr lang="en-US" sz="1800" dirty="0">
              <a:latin typeface="Manrop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Manrope" panose="020B0604020202020204" charset="0"/>
              </a:rPr>
              <a:t>YOLO</a:t>
            </a:r>
            <a:endParaRPr lang="ru-RU" sz="1800" dirty="0">
              <a:latin typeface="Manrope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857FA-A3F6-36DA-CCEC-170F4168FF93}"/>
              </a:ext>
            </a:extLst>
          </p:cNvPr>
          <p:cNvSpPr txBox="1"/>
          <p:nvPr/>
        </p:nvSpPr>
        <p:spPr>
          <a:xfrm>
            <a:off x="8683640" y="4695408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5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47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62;p37">
            <a:extLst>
              <a:ext uri="{FF2B5EF4-FFF2-40B4-BE49-F238E27FC236}">
                <a16:creationId xmlns:a16="http://schemas.microsoft.com/office/drawing/2014/main" id="{8C020336-EF66-D7DC-DB96-C245643F3598}"/>
              </a:ext>
            </a:extLst>
          </p:cNvPr>
          <p:cNvGrpSpPr/>
          <p:nvPr/>
        </p:nvGrpSpPr>
        <p:grpSpPr>
          <a:xfrm>
            <a:off x="713120" y="171154"/>
            <a:ext cx="7717492" cy="71700"/>
            <a:chOff x="713254" y="4557650"/>
            <a:chExt cx="7717492" cy="71700"/>
          </a:xfrm>
        </p:grpSpPr>
        <p:sp>
          <p:nvSpPr>
            <p:cNvPr id="3" name="Google Shape;463;p37">
              <a:extLst>
                <a:ext uri="{FF2B5EF4-FFF2-40B4-BE49-F238E27FC236}">
                  <a16:creationId xmlns:a16="http://schemas.microsoft.com/office/drawing/2014/main" id="{8274A8DE-A731-132B-A64E-0484FCE56089}"/>
                </a:ext>
              </a:extLst>
            </p:cNvPr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" name="Google Shape;464;p37">
              <a:extLst>
                <a:ext uri="{FF2B5EF4-FFF2-40B4-BE49-F238E27FC236}">
                  <a16:creationId xmlns:a16="http://schemas.microsoft.com/office/drawing/2014/main" id="{4E4B225E-D8F7-8759-CDF0-1BF1B8075FB4}"/>
                </a:ext>
              </a:extLst>
            </p:cNvPr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5" name="Google Shape;465;p37">
              <a:extLst>
                <a:ext uri="{FF2B5EF4-FFF2-40B4-BE49-F238E27FC236}">
                  <a16:creationId xmlns:a16="http://schemas.microsoft.com/office/drawing/2014/main" id="{C7ED066C-0112-BAB1-E29F-016C342284CB}"/>
                </a:ext>
              </a:extLst>
            </p:cNvPr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" name="Google Shape;466;p37">
              <a:extLst>
                <a:ext uri="{FF2B5EF4-FFF2-40B4-BE49-F238E27FC236}">
                  <a16:creationId xmlns:a16="http://schemas.microsoft.com/office/drawing/2014/main" id="{51EC1E21-902F-594B-BF03-404D34927F38}"/>
                </a:ext>
              </a:extLst>
            </p:cNvPr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7" name="Google Shape;467;p37">
              <a:extLst>
                <a:ext uri="{FF2B5EF4-FFF2-40B4-BE49-F238E27FC236}">
                  <a16:creationId xmlns:a16="http://schemas.microsoft.com/office/drawing/2014/main" id="{5C5CB061-B80C-0F93-E6BA-32A8DF51FA80}"/>
                </a:ext>
              </a:extLst>
            </p:cNvPr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" name="Google Shape;468;p37">
              <a:extLst>
                <a:ext uri="{FF2B5EF4-FFF2-40B4-BE49-F238E27FC236}">
                  <a16:creationId xmlns:a16="http://schemas.microsoft.com/office/drawing/2014/main" id="{CA32FCFF-1C4E-C7DE-36DD-2FB9275473CD}"/>
                </a:ext>
              </a:extLst>
            </p:cNvPr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" name="Google Shape;469;p37">
              <a:extLst>
                <a:ext uri="{FF2B5EF4-FFF2-40B4-BE49-F238E27FC236}">
                  <a16:creationId xmlns:a16="http://schemas.microsoft.com/office/drawing/2014/main" id="{24A29387-DC87-7276-7792-8A9C1173959A}"/>
                </a:ext>
              </a:extLst>
            </p:cNvPr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0" name="Google Shape;470;p37">
              <a:extLst>
                <a:ext uri="{FF2B5EF4-FFF2-40B4-BE49-F238E27FC236}">
                  <a16:creationId xmlns:a16="http://schemas.microsoft.com/office/drawing/2014/main" id="{1F4E3B96-37C2-D93F-A67E-DC6053F85541}"/>
                </a:ext>
              </a:extLst>
            </p:cNvPr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3" name="Google Shape;475;p38">
            <a:extLst>
              <a:ext uri="{FF2B5EF4-FFF2-40B4-BE49-F238E27FC236}">
                <a16:creationId xmlns:a16="http://schemas.microsoft.com/office/drawing/2014/main" id="{5675656F-13AE-B643-E741-EC8BE30CE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20" y="47789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nrope" panose="020B0604020202020204" charset="0"/>
              </a:rPr>
              <a:t>YOLO (you only look once)</a:t>
            </a:r>
            <a:endParaRPr dirty="0">
              <a:latin typeface="Manrope" panose="020B0604020202020204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E001AE6B-621C-FDF4-A0CC-57F1CF01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20" y="1777594"/>
            <a:ext cx="2088451" cy="20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9606D50E-0846-CDEB-5598-BDB5EBF3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9" y="1399296"/>
            <a:ext cx="1318026" cy="131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169D59-F72D-714D-9EEB-C6FAFFFB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29" y="3019909"/>
            <a:ext cx="1318026" cy="132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830C94F-2196-2DF9-BC2F-FE7C4F63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31" y="1772711"/>
            <a:ext cx="2068844" cy="208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8566F8C3-56A7-92B2-50E1-22783565614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3070571" y="2058309"/>
            <a:ext cx="902958" cy="7586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C57C2B68-80CD-B194-4D05-F16C1A8389AE}"/>
              </a:ext>
            </a:extLst>
          </p:cNvPr>
          <p:cNvCxnSpPr>
            <a:cxnSpLocks/>
            <a:stCxn id="21" idx="3"/>
            <a:endCxn id="1030" idx="1"/>
          </p:cNvCxnSpPr>
          <p:nvPr/>
        </p:nvCxnSpPr>
        <p:spPr>
          <a:xfrm>
            <a:off x="3070571" y="2816929"/>
            <a:ext cx="902958" cy="8666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Соединитель: уступ 1023">
            <a:extLst>
              <a:ext uri="{FF2B5EF4-FFF2-40B4-BE49-F238E27FC236}">
                <a16:creationId xmlns:a16="http://schemas.microsoft.com/office/drawing/2014/main" id="{A684A838-E990-F8A3-CFB2-CFA87ECF6F1F}"/>
              </a:ext>
            </a:extLst>
          </p:cNvPr>
          <p:cNvCxnSpPr>
            <a:cxnSpLocks/>
            <a:stCxn id="22" idx="3"/>
            <a:endCxn id="1032" idx="1"/>
          </p:cNvCxnSpPr>
          <p:nvPr/>
        </p:nvCxnSpPr>
        <p:spPr>
          <a:xfrm>
            <a:off x="5291555" y="2058309"/>
            <a:ext cx="761776" cy="7561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Соединитель: уступ 1028">
            <a:extLst>
              <a:ext uri="{FF2B5EF4-FFF2-40B4-BE49-F238E27FC236}">
                <a16:creationId xmlns:a16="http://schemas.microsoft.com/office/drawing/2014/main" id="{FE7FCD22-35A5-B915-9899-593460142025}"/>
              </a:ext>
            </a:extLst>
          </p:cNvPr>
          <p:cNvCxnSpPr>
            <a:cxnSpLocks/>
            <a:stCxn id="1030" idx="3"/>
            <a:endCxn id="1032" idx="1"/>
          </p:cNvCxnSpPr>
          <p:nvPr/>
        </p:nvCxnSpPr>
        <p:spPr>
          <a:xfrm flipV="1">
            <a:off x="5291555" y="2814487"/>
            <a:ext cx="761776" cy="8691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C8770-7680-50A7-32AE-BCD48B80E53C}"/>
              </a:ext>
            </a:extLst>
          </p:cNvPr>
          <p:cNvSpPr txBox="1"/>
          <p:nvPr/>
        </p:nvSpPr>
        <p:spPr>
          <a:xfrm>
            <a:off x="8683640" y="4695408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6</a:t>
            </a:r>
            <a:endParaRPr lang="ru-RU" sz="2400" dirty="0"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36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C4E3E4-AAC4-D676-53AD-3D30B5FC3FC4}"/>
              </a:ext>
            </a:extLst>
          </p:cNvPr>
          <p:cNvSpPr txBox="1"/>
          <p:nvPr/>
        </p:nvSpPr>
        <p:spPr>
          <a:xfrm>
            <a:off x="1002752" y="262269"/>
            <a:ext cx="7138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atin typeface="Manrope" panose="020B0604020202020204" charset="0"/>
              </a:rPr>
              <a:t>Алгоритмы для отслеживания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2615D15D-BDAA-083E-DA4A-32163755D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95551"/>
              </p:ext>
            </p:extLst>
          </p:nvPr>
        </p:nvGraphicFramePr>
        <p:xfrm>
          <a:off x="744279" y="1208361"/>
          <a:ext cx="7655441" cy="3004332"/>
        </p:xfrm>
        <a:graphic>
          <a:graphicData uri="http://schemas.openxmlformats.org/drawingml/2006/table">
            <a:tbl>
              <a:tblPr firstRow="1" bandRow="1">
                <a:tableStyleId>{5DE727CB-B30D-465E-BF75-DD4B09FA7ABD}</a:tableStyleId>
              </a:tblPr>
              <a:tblGrid>
                <a:gridCol w="2402958">
                  <a:extLst>
                    <a:ext uri="{9D8B030D-6E8A-4147-A177-3AD203B41FA5}">
                      <a16:colId xmlns:a16="http://schemas.microsoft.com/office/drawing/2014/main" val="150545712"/>
                    </a:ext>
                  </a:extLst>
                </a:gridCol>
                <a:gridCol w="2814084">
                  <a:extLst>
                    <a:ext uri="{9D8B030D-6E8A-4147-A177-3AD203B41FA5}">
                      <a16:colId xmlns:a16="http://schemas.microsoft.com/office/drawing/2014/main" val="1669805402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847431122"/>
                    </a:ext>
                  </a:extLst>
                </a:gridCol>
              </a:tblGrid>
              <a:tr h="762206"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Фильтр Калмана </a:t>
                      </a:r>
                      <a:endParaRPr lang="ru-RU" dirty="0">
                        <a:latin typeface="Manrope" panose="020B0604020202020204" charset="0"/>
                      </a:endParaRPr>
                    </a:p>
                    <a:p>
                      <a:pPr algn="ctr"/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Расширенный фильтр Калмана </a:t>
                      </a:r>
                      <a:endParaRPr lang="ru-RU" dirty="0">
                        <a:latin typeface="Manrope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u="sng" dirty="0">
                          <a:latin typeface="Manrope" panose="020B0604020202020204" charset="0"/>
                        </a:rPr>
                        <a:t>Частотный фильтр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560414"/>
                  </a:ext>
                </a:extLst>
              </a:tr>
              <a:tr h="2242126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Хорошо работает с линейными моделями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Плохо работает с нелинейными моделями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Работает с нелинейными моделями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В общем случае не является оптимальным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3"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Лучшая производительность для нелинейного движения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ru-RU" dirty="0">
                        <a:latin typeface="Manrope" panose="020B0604020202020204" charset="0"/>
                      </a:endParaRPr>
                    </a:p>
                    <a:p>
                      <a:pPr marL="285750" indent="-285750" algn="ctr">
                        <a:buFontTx/>
                        <a:buBlip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</a:buBlip>
                      </a:pPr>
                      <a:r>
                        <a:rPr lang="ru-RU" dirty="0">
                          <a:latin typeface="Manrope" panose="020B0604020202020204" charset="0"/>
                        </a:rPr>
                        <a:t>Требует больше вычислительных ресурсов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1769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7DE862E-C080-B70A-C0D9-CEE51043A076}"/>
              </a:ext>
            </a:extLst>
          </p:cNvPr>
          <p:cNvSpPr txBox="1"/>
          <p:nvPr/>
        </p:nvSpPr>
        <p:spPr>
          <a:xfrm>
            <a:off x="8683640" y="4695408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rope" panose="020B0604020202020204" charset="0"/>
              </a:rPr>
              <a:t>8</a:t>
            </a:r>
            <a:endParaRPr lang="ru-RU" sz="24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APTADA Car Parking Construction Company Profile by Slidesgo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AF6B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1489</Words>
  <Application>Microsoft Office PowerPoint</Application>
  <PresentationFormat>Экран (16:9)</PresentationFormat>
  <Paragraphs>153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Manrope</vt:lpstr>
      <vt:lpstr>Bebas Neue</vt:lpstr>
      <vt:lpstr>Oxygen</vt:lpstr>
      <vt:lpstr>Times New Roman</vt:lpstr>
      <vt:lpstr>ADAPTADA Car Parking Construction Company Profile by Slidesgo</vt:lpstr>
      <vt:lpstr>Применение системы мультиобъектного трекинга в системах адаптивного круиз-контроля и автоматического экстренного торможения</vt:lpstr>
      <vt:lpstr>Цель и задачи НИР</vt:lpstr>
      <vt:lpstr>Мультиобъектный трекинг</vt:lpstr>
      <vt:lpstr>АКК и АЭТ</vt:lpstr>
      <vt:lpstr>Уровни автономности </vt:lpstr>
      <vt:lpstr>Детекция объектов </vt:lpstr>
      <vt:lpstr>Методы детекции</vt:lpstr>
      <vt:lpstr>YOLO (you only look once)</vt:lpstr>
      <vt:lpstr>Презентация PowerPoint</vt:lpstr>
      <vt:lpstr>Применение MOT в АКК и АЭТ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системы мультиобъектного трекинга в системах адаптивного круиз-контроля и автоматического экстренного торможения</dc:title>
  <cp:lastModifiedBy>Константин Есенов</cp:lastModifiedBy>
  <cp:revision>10</cp:revision>
  <dcterms:modified xsi:type="dcterms:W3CDTF">2023-12-13T22:02:12Z</dcterms:modified>
</cp:coreProperties>
</file>